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6"/>
    <p:sldMasterId id="2147483718" r:id="rId7"/>
  </p:sldMasterIdLst>
  <p:notesMasterIdLst>
    <p:notesMasterId r:id="rId18"/>
  </p:notesMasterIdLst>
  <p:handoutMasterIdLst>
    <p:handoutMasterId r:id="rId19"/>
  </p:handoutMasterIdLst>
  <p:sldIdLst>
    <p:sldId id="277" r:id="rId8"/>
    <p:sldId id="310" r:id="rId9"/>
    <p:sldId id="361" r:id="rId10"/>
    <p:sldId id="349" r:id="rId11"/>
    <p:sldId id="360" r:id="rId12"/>
    <p:sldId id="352" r:id="rId13"/>
    <p:sldId id="362" r:id="rId14"/>
    <p:sldId id="363" r:id="rId15"/>
    <p:sldId id="356" r:id="rId16"/>
    <p:sldId id="29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64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57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6" autoAdjust="0"/>
    <p:restoredTop sz="80930" autoAdjust="0"/>
  </p:normalViewPr>
  <p:slideViewPr>
    <p:cSldViewPr snapToGrid="0" showGuides="1">
      <p:cViewPr varScale="1">
        <p:scale>
          <a:sx n="84" d="100"/>
          <a:sy n="84" d="100"/>
        </p:scale>
        <p:origin x="564" y="78"/>
      </p:cViewPr>
      <p:guideLst>
        <p:guide pos="3864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9" d="100"/>
          <a:sy n="89" d="100"/>
        </p:scale>
        <p:origin x="3802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524869-0AF4-4D8B-9062-94CD4A751D41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D16AC6-E89A-472B-B08B-A83EE1749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4958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FA8D5F-CD15-4497-A2DC-8CB073B53FB6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6CE54-D1CD-4C5B-BC6C-F31165B47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005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6CE54-D1CD-4C5B-BC6C-F31165B479C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612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6CE54-D1CD-4C5B-BC6C-F31165B479C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8896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6CE54-D1CD-4C5B-BC6C-F31165B479C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1454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6CE54-D1CD-4C5B-BC6C-F31165B479C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7126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Cut away to Visual Studio Code Marketplace Web page to illustrate the sheer number of extensions!  Also note GitHub ADS extension site.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6CE54-D1CD-4C5B-BC6C-F31165B479C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9007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6CE54-D1CD-4C5B-BC6C-F31165B479C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6916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2019 saw a large number of enhancements,</a:t>
            </a:r>
            <a:r>
              <a:rPr lang="en-US" baseline="0" dirty="0" smtClean="0"/>
              <a:t> especially in November…with the release of SQL 2019</a:t>
            </a:r>
            <a:r>
              <a:rPr lang="en-US" baseline="0" dirty="0" smtClean="0"/>
              <a:t>!</a:t>
            </a:r>
          </a:p>
          <a:p>
            <a:r>
              <a:rPr lang="en-US" baseline="0" dirty="0" smtClean="0"/>
              <a:t>*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New SQL Server 2019 support, New notebook features, Announcing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Jupyter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Books, New SQL Server Deploy wizard, GA of Schema Compare extension</a:t>
            </a:r>
            <a:endParaRPr lang="en-US" baseline="0" dirty="0" smtClean="0"/>
          </a:p>
          <a:p>
            <a:r>
              <a:rPr lang="en-US" baseline="0" dirty="0" smtClean="0"/>
              <a:t>2020 Summary: Enhancements to Notebook usability, especially with Text cells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6CE54-D1CD-4C5B-BC6C-F31165B479C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1034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6CE54-D1CD-4C5B-BC6C-F31165B479C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626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6CE54-D1CD-4C5B-BC6C-F31165B479C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28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Multiple LOB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495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3836" y="5312568"/>
            <a:ext cx="2081122" cy="1171576"/>
          </a:xfrm>
          <a:prstGeom prst="rect">
            <a:avLst/>
          </a:prstGeom>
        </p:spPr>
      </p:pic>
      <p:sp>
        <p:nvSpPr>
          <p:cNvPr id="17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619125" y="5162551"/>
            <a:ext cx="8601075" cy="1528762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4800" b="1">
                <a:solidFill>
                  <a:srgbClr val="21578A"/>
                </a:solidFill>
              </a:defRPr>
            </a:lvl1pPr>
            <a:lvl2pPr marL="457200" indent="0">
              <a:buNone/>
              <a:defRPr sz="4800" b="1">
                <a:solidFill>
                  <a:srgbClr val="21578A"/>
                </a:solidFill>
              </a:defRPr>
            </a:lvl2pPr>
            <a:lvl3pPr marL="914400" indent="0">
              <a:buNone/>
              <a:defRPr sz="4800" b="1">
                <a:solidFill>
                  <a:srgbClr val="21578A"/>
                </a:solidFill>
              </a:defRPr>
            </a:lvl3pPr>
            <a:lvl4pPr marL="1371600" indent="0">
              <a:buNone/>
              <a:defRPr sz="4800" b="1">
                <a:solidFill>
                  <a:srgbClr val="21578A"/>
                </a:solidFill>
              </a:defRPr>
            </a:lvl4pPr>
            <a:lvl5pPr marL="1828800" indent="0">
              <a:buNone/>
              <a:defRPr sz="4800" b="1">
                <a:solidFill>
                  <a:srgbClr val="21578A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31431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Health Pla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2675" y="5527597"/>
            <a:ext cx="1600200" cy="815615"/>
          </a:xfrm>
          <a:prstGeom prst="rect">
            <a:avLst/>
          </a:prstGeom>
        </p:spPr>
      </p:pic>
      <p:sp>
        <p:nvSpPr>
          <p:cNvPr id="5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495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7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619125" y="5162551"/>
            <a:ext cx="8601075" cy="1528762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4800" b="1">
                <a:solidFill>
                  <a:srgbClr val="21578A"/>
                </a:solidFill>
              </a:defRPr>
            </a:lvl1pPr>
            <a:lvl2pPr marL="457200" indent="0">
              <a:buNone/>
              <a:defRPr sz="4800" b="1">
                <a:solidFill>
                  <a:srgbClr val="21578A"/>
                </a:solidFill>
              </a:defRPr>
            </a:lvl2pPr>
            <a:lvl3pPr marL="914400" indent="0">
              <a:buNone/>
              <a:defRPr sz="4800" b="1">
                <a:solidFill>
                  <a:srgbClr val="21578A"/>
                </a:solidFill>
              </a:defRPr>
            </a:lvl3pPr>
            <a:lvl4pPr marL="1371600" indent="0">
              <a:buNone/>
              <a:defRPr sz="4800" b="1">
                <a:solidFill>
                  <a:srgbClr val="21578A"/>
                </a:solidFill>
              </a:defRPr>
            </a:lvl4pPr>
            <a:lvl5pPr marL="1828800" indent="0">
              <a:buNone/>
              <a:defRPr sz="4800" b="1">
                <a:solidFill>
                  <a:srgbClr val="21578A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2217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Medicar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7854" y="5528001"/>
            <a:ext cx="1549842" cy="814807"/>
          </a:xfrm>
          <a:prstGeom prst="rect">
            <a:avLst/>
          </a:prstGeom>
        </p:spPr>
      </p:pic>
      <p:sp>
        <p:nvSpPr>
          <p:cNvPr id="4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495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619125" y="5162551"/>
            <a:ext cx="8601075" cy="1528762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4800" b="1">
                <a:solidFill>
                  <a:srgbClr val="21578A"/>
                </a:solidFill>
              </a:defRPr>
            </a:lvl1pPr>
            <a:lvl2pPr marL="457200" indent="0">
              <a:buNone/>
              <a:defRPr sz="4800" b="1">
                <a:solidFill>
                  <a:srgbClr val="21578A"/>
                </a:solidFill>
              </a:defRPr>
            </a:lvl2pPr>
            <a:lvl3pPr marL="914400" indent="0">
              <a:buNone/>
              <a:defRPr sz="4800" b="1">
                <a:solidFill>
                  <a:srgbClr val="21578A"/>
                </a:solidFill>
              </a:defRPr>
            </a:lvl3pPr>
            <a:lvl4pPr marL="1371600" indent="0">
              <a:buNone/>
              <a:defRPr sz="4800" b="1">
                <a:solidFill>
                  <a:srgbClr val="21578A"/>
                </a:solidFill>
              </a:defRPr>
            </a:lvl4pPr>
            <a:lvl5pPr marL="1828800" indent="0">
              <a:buNone/>
              <a:defRPr sz="4800" b="1">
                <a:solidFill>
                  <a:srgbClr val="21578A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1235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Community Solution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6471" y="5528001"/>
            <a:ext cx="1472608" cy="814807"/>
          </a:xfrm>
          <a:prstGeom prst="rect">
            <a:avLst/>
          </a:prstGeom>
        </p:spPr>
      </p:pic>
      <p:sp>
        <p:nvSpPr>
          <p:cNvPr id="4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495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619125" y="5162551"/>
            <a:ext cx="8601075" cy="1528762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4800" b="1">
                <a:solidFill>
                  <a:srgbClr val="21578A"/>
                </a:solidFill>
              </a:defRPr>
            </a:lvl1pPr>
            <a:lvl2pPr marL="457200" indent="0">
              <a:buNone/>
              <a:defRPr sz="4800" b="1">
                <a:solidFill>
                  <a:srgbClr val="21578A"/>
                </a:solidFill>
              </a:defRPr>
            </a:lvl2pPr>
            <a:lvl3pPr marL="914400" indent="0">
              <a:buNone/>
              <a:defRPr sz="4800" b="1">
                <a:solidFill>
                  <a:srgbClr val="21578A"/>
                </a:solidFill>
              </a:defRPr>
            </a:lvl3pPr>
            <a:lvl4pPr marL="1371600" indent="0">
              <a:buNone/>
              <a:defRPr sz="4800" b="1">
                <a:solidFill>
                  <a:srgbClr val="21578A"/>
                </a:solidFill>
              </a:defRPr>
            </a:lvl4pPr>
            <a:lvl5pPr marL="1828800" indent="0">
              <a:buNone/>
              <a:defRPr sz="4800" b="1">
                <a:solidFill>
                  <a:srgbClr val="21578A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18704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Administrator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2675" y="5528001"/>
            <a:ext cx="1600200" cy="814807"/>
          </a:xfrm>
          <a:prstGeom prst="rect">
            <a:avLst/>
          </a:prstGeom>
        </p:spPr>
      </p:pic>
      <p:sp>
        <p:nvSpPr>
          <p:cNvPr id="4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495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619125" y="5162551"/>
            <a:ext cx="8601075" cy="1528762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4800" b="1">
                <a:solidFill>
                  <a:srgbClr val="21578A"/>
                </a:solidFill>
              </a:defRPr>
            </a:lvl1pPr>
            <a:lvl2pPr marL="457200" indent="0">
              <a:buNone/>
              <a:defRPr sz="4800" b="1">
                <a:solidFill>
                  <a:srgbClr val="21578A"/>
                </a:solidFill>
              </a:defRPr>
            </a:lvl2pPr>
            <a:lvl3pPr marL="914400" indent="0">
              <a:buNone/>
              <a:defRPr sz="4800" b="1">
                <a:solidFill>
                  <a:srgbClr val="21578A"/>
                </a:solidFill>
              </a:defRPr>
            </a:lvl3pPr>
            <a:lvl4pPr marL="1371600" indent="0">
              <a:buNone/>
              <a:defRPr sz="4800" b="1">
                <a:solidFill>
                  <a:srgbClr val="21578A"/>
                </a:solidFill>
              </a:defRPr>
            </a:lvl4pPr>
            <a:lvl5pPr marL="1828800" indent="0">
              <a:buNone/>
              <a:defRPr sz="4800" b="1">
                <a:solidFill>
                  <a:srgbClr val="21578A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89234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495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619126" y="5162551"/>
            <a:ext cx="10954808" cy="1528762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4800" b="1">
                <a:solidFill>
                  <a:srgbClr val="21578A"/>
                </a:solidFill>
              </a:defRPr>
            </a:lvl1pPr>
            <a:lvl2pPr marL="457200" indent="0">
              <a:buNone/>
              <a:defRPr sz="4800" b="1">
                <a:solidFill>
                  <a:srgbClr val="21578A"/>
                </a:solidFill>
              </a:defRPr>
            </a:lvl2pPr>
            <a:lvl3pPr marL="914400" indent="0">
              <a:buNone/>
              <a:defRPr sz="4800" b="1">
                <a:solidFill>
                  <a:srgbClr val="21578A"/>
                </a:solidFill>
              </a:defRPr>
            </a:lvl3pPr>
            <a:lvl4pPr marL="1371600" indent="0">
              <a:buNone/>
              <a:defRPr sz="4800" b="1">
                <a:solidFill>
                  <a:srgbClr val="21578A"/>
                </a:solidFill>
              </a:defRPr>
            </a:lvl4pPr>
            <a:lvl5pPr marL="1828800" indent="0">
              <a:buNone/>
              <a:defRPr sz="4800" b="1">
                <a:solidFill>
                  <a:srgbClr val="21578A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8158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104901" y="3162300"/>
            <a:ext cx="5400674" cy="30861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defRPr>
                <a:solidFill>
                  <a:srgbClr val="21578A"/>
                </a:solidFill>
              </a:defRPr>
            </a:lvl1pPr>
            <a:lvl2pPr>
              <a:defRPr>
                <a:solidFill>
                  <a:srgbClr val="21578A"/>
                </a:solidFill>
              </a:defRPr>
            </a:lvl2pPr>
            <a:lvl3pPr>
              <a:defRPr>
                <a:solidFill>
                  <a:srgbClr val="21578A"/>
                </a:solidFill>
              </a:defRPr>
            </a:lvl3pPr>
            <a:lvl4pPr>
              <a:defRPr>
                <a:solidFill>
                  <a:srgbClr val="21578A"/>
                </a:solidFill>
              </a:defRPr>
            </a:lvl4pPr>
            <a:lvl5pPr>
              <a:defRPr>
                <a:solidFill>
                  <a:srgbClr val="21578A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1055511" y="542925"/>
            <a:ext cx="9906001" cy="1922464"/>
          </a:xfrm>
          <a:prstGeom prst="callout1">
            <a:avLst>
              <a:gd name="adj1" fmla="val 112360"/>
              <a:gd name="adj2" fmla="val 100178"/>
              <a:gd name="adj3" fmla="val 111994"/>
              <a:gd name="adj4" fmla="val 1045"/>
            </a:avLst>
          </a:prstGeom>
          <a:ln w="6350">
            <a:solidFill>
              <a:schemeClr val="bg2"/>
            </a:solidFill>
          </a:ln>
        </p:spPr>
        <p:txBody>
          <a:bodyPr anchor="b"/>
          <a:lstStyle>
            <a:lvl1pPr marL="0" indent="0">
              <a:buNone/>
              <a:defRPr sz="4800" b="1">
                <a:solidFill>
                  <a:srgbClr val="21578A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8210550" y="3419475"/>
            <a:ext cx="2552700" cy="24860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E1C4A30-7D6B-4955-B537-6C599E99E83A}" type="datetime1">
              <a:rPr lang="en-US" smtClean="0"/>
              <a:t>8/12/2020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DE4D214-9A69-4CE2-AAC8-F33EAC1FC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5790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rgbClr val="2157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104901" y="3162300"/>
            <a:ext cx="5400674" cy="30861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8210550" y="3419475"/>
            <a:ext cx="2552700" cy="24860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1057275" y="542925"/>
            <a:ext cx="9906001" cy="1922464"/>
          </a:xfrm>
          <a:prstGeom prst="callout1">
            <a:avLst>
              <a:gd name="adj1" fmla="val 112360"/>
              <a:gd name="adj2" fmla="val 100178"/>
              <a:gd name="adj3" fmla="val 111994"/>
              <a:gd name="adj4" fmla="val 1045"/>
            </a:avLst>
          </a:prstGeom>
          <a:ln w="6350">
            <a:solidFill>
              <a:schemeClr val="bg2"/>
            </a:solidFill>
          </a:ln>
        </p:spPr>
        <p:txBody>
          <a:bodyPr anchor="b"/>
          <a:lstStyle>
            <a:lvl1pPr marL="0" indent="0">
              <a:buNone/>
              <a:defRPr sz="4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DE4D214-9A69-4CE2-AAC8-F33EAC1FCFE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74C2A5F-CD04-422E-A0D4-0E5B25805853}" type="datetime1">
              <a:rPr lang="en-US" smtClean="0"/>
              <a:t>8/12/2020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255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3607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4" r:id="rId3"/>
    <p:sldLayoutId id="2147483725" r:id="rId4"/>
    <p:sldLayoutId id="2147483723" r:id="rId5"/>
    <p:sldLayoutId id="2147483729" r:id="rId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21578A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2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1472334" y="270933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922866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4D214-9A69-4CE2-AAC8-F33EAC1FCFE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254000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86EEC-6524-4DD9-AF4C-29E4FF034872}" type="datetime1">
              <a:rPr lang="en-US" smtClean="0"/>
              <a:t>8/12/2020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079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8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arketplace.visualstudio.com/VSCod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batools.io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glennsqlperformance.com/resources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qlshack.com/scheduling-sql-notebooks-in-azure-data-studio/" TargetMode="External"/><Relationship Id="rId3" Type="http://schemas.openxmlformats.org/officeDocument/2006/relationships/hyperlink" Target="https://www.markdownguide.org/" TargetMode="External"/><Relationship Id="rId7" Type="http://schemas.openxmlformats.org/officeDocument/2006/relationships/hyperlink" Target="https://www.mssqltips.com/sqlservertip/5997/create-sql-server-notebooks-in-azure-data-studio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mssqltips.com/sqlservertip/6029/azure-data-studio-step-by-step-tutorial/" TargetMode="External"/><Relationship Id="rId5" Type="http://schemas.openxmlformats.org/officeDocument/2006/relationships/hyperlink" Target="https://cloudblogs.microsoft.com/sqlserver/2019/02/06/azure-data-studio-setting-up-your-environment/" TargetMode="External"/><Relationship Id="rId10" Type="http://schemas.openxmlformats.org/officeDocument/2006/relationships/hyperlink" Target="https://microsoft.github.io/SandDance/" TargetMode="External"/><Relationship Id="rId4" Type="http://schemas.openxmlformats.org/officeDocument/2006/relationships/hyperlink" Target="https://www.sqlshack.com/learn-markdown-language-for-sql-notebooks-in-azure-data-studio/" TargetMode="External"/><Relationship Id="rId9" Type="http://schemas.openxmlformats.org/officeDocument/2006/relationships/hyperlink" Target="https://github.com/microsoft/azuredatastudio/wiki/List-of-Extension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60" y="0"/>
            <a:ext cx="12193057" cy="6858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70303" y="6036733"/>
            <a:ext cx="2016654" cy="74955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3573" y="388146"/>
            <a:ext cx="118637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Oregon Data Community – August 12, 2020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49802" y="3252628"/>
            <a:ext cx="82913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</a:rPr>
              <a:t>Azure Data Studio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12895" y="4175958"/>
            <a:ext cx="87651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Platform </a:t>
            </a:r>
            <a:r>
              <a:rPr lang="en-US" sz="4400" dirty="0" smtClean="0">
                <a:solidFill>
                  <a:schemeClr val="bg1"/>
                </a:solidFill>
              </a:rPr>
              <a:t>Overview, Release Highlights, And </a:t>
            </a:r>
            <a:r>
              <a:rPr lang="en-US" sz="4400" dirty="0" smtClean="0">
                <a:solidFill>
                  <a:schemeClr val="bg1"/>
                </a:solidFill>
              </a:rPr>
              <a:t>Notebooks</a:t>
            </a:r>
            <a:endParaRPr lang="en-US" sz="4400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46218" y="2019027"/>
            <a:ext cx="1098491" cy="109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10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751" y="2927744"/>
            <a:ext cx="3126567" cy="308253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57275" y="3740728"/>
            <a:ext cx="74648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</a:rPr>
              <a:t>Questions/Comments?</a:t>
            </a:r>
          </a:p>
        </p:txBody>
      </p:sp>
    </p:spTree>
    <p:extLst>
      <p:ext uri="{BB962C8B-B14F-4D97-AF65-F5344CB8AC3E}">
        <p14:creationId xmlns:p14="http://schemas.microsoft.com/office/powerpoint/2010/main" val="411960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711927" y="1780894"/>
            <a:ext cx="7933309" cy="476739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/>
              <a:t>About </a:t>
            </a:r>
            <a:r>
              <a:rPr lang="en-US" sz="2000" b="1" dirty="0" smtClean="0"/>
              <a:t>Me:</a:t>
            </a:r>
          </a:p>
          <a:p>
            <a:r>
              <a:rPr lang="en-US" sz="1800" dirty="0" smtClean="0"/>
              <a:t>BI/DW/ETL Architect &amp; </a:t>
            </a:r>
            <a:r>
              <a:rPr lang="en-US" sz="1800" dirty="0" err="1" smtClean="0"/>
              <a:t>Sr</a:t>
            </a:r>
            <a:r>
              <a:rPr lang="en-US" sz="1800" dirty="0" smtClean="0"/>
              <a:t> DBA at </a:t>
            </a:r>
            <a:r>
              <a:rPr lang="en-US" sz="1800" dirty="0" err="1" smtClean="0"/>
              <a:t>PacificSource</a:t>
            </a:r>
            <a:r>
              <a:rPr lang="en-US" sz="1800" dirty="0" smtClean="0"/>
              <a:t> Health Plans</a:t>
            </a:r>
          </a:p>
          <a:p>
            <a:r>
              <a:rPr lang="en-US" sz="1800" dirty="0" smtClean="0"/>
              <a:t>Current project is setting up </a:t>
            </a:r>
            <a:r>
              <a:rPr lang="en-US" sz="1800" dirty="0" err="1" smtClean="0"/>
              <a:t>Informatica</a:t>
            </a:r>
            <a:r>
              <a:rPr lang="en-US" sz="1800" dirty="0" smtClean="0"/>
              <a:t> MDM/DQ environment</a:t>
            </a:r>
          </a:p>
          <a:p>
            <a:r>
              <a:rPr lang="en-US" sz="1800" dirty="0" smtClean="0"/>
              <a:t>Active volunteer with Portland SQL Server User Group</a:t>
            </a:r>
          </a:p>
          <a:p>
            <a:r>
              <a:rPr lang="en-US" sz="1800" dirty="0" smtClean="0"/>
              <a:t>Planning committee &amp; volunteer for Oregon </a:t>
            </a:r>
            <a:r>
              <a:rPr lang="en-US" sz="1800" dirty="0"/>
              <a:t>SQL Saturday </a:t>
            </a:r>
            <a:r>
              <a:rPr lang="en-US" sz="1800" dirty="0" smtClean="0"/>
              <a:t>2019 (2020?)</a:t>
            </a:r>
            <a:endParaRPr lang="en-US" sz="1800" dirty="0"/>
          </a:p>
          <a:p>
            <a:r>
              <a:rPr lang="en-US" sz="1800" dirty="0" smtClean="0"/>
              <a:t>Frequent feeder of lazy cats with food anxiety</a:t>
            </a:r>
          </a:p>
          <a:p>
            <a:pPr marL="0" indent="0">
              <a:buNone/>
            </a:pPr>
            <a:r>
              <a:rPr lang="en-US" sz="2000" b="1" dirty="0" smtClean="0"/>
              <a:t>Contact </a:t>
            </a:r>
            <a:r>
              <a:rPr lang="en-US" sz="2000" b="1" dirty="0"/>
              <a:t>Info</a:t>
            </a:r>
            <a:r>
              <a:rPr lang="en-US" sz="2000" b="1" dirty="0" smtClean="0"/>
              <a:t>:</a:t>
            </a:r>
          </a:p>
          <a:p>
            <a:r>
              <a:rPr lang="en-US" sz="1800" dirty="0" smtClean="0"/>
              <a:t>E-mail</a:t>
            </a:r>
            <a:r>
              <a:rPr lang="en-US" sz="1800" dirty="0"/>
              <a:t>: </a:t>
            </a:r>
            <a:r>
              <a:rPr lang="en-US" sz="1800" dirty="0" smtClean="0"/>
              <a:t>jody.pilsworth@gmail.com or jody.pilsworth@pacificsource.com</a:t>
            </a:r>
          </a:p>
          <a:p>
            <a:r>
              <a:rPr lang="en-US" sz="1800" dirty="0" smtClean="0"/>
              <a:t>Twitter: @</a:t>
            </a:r>
            <a:r>
              <a:rPr lang="en-US" sz="1800" dirty="0" err="1" smtClean="0"/>
              <a:t>JodyPilsworth</a:t>
            </a:r>
            <a:endParaRPr lang="en-US" sz="1800" dirty="0" smtClean="0"/>
          </a:p>
          <a:p>
            <a:r>
              <a:rPr lang="en-US" sz="1800" dirty="0" smtClean="0"/>
              <a:t>Instagram: </a:t>
            </a:r>
            <a:r>
              <a:rPr lang="en-US" sz="1800" dirty="0" err="1" smtClean="0"/>
              <a:t>SqlSubaru</a:t>
            </a:r>
            <a:endParaRPr lang="en-US" sz="180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711927" y="515983"/>
            <a:ext cx="10231756" cy="872242"/>
          </a:xfrm>
        </p:spPr>
        <p:txBody>
          <a:bodyPr/>
          <a:lstStyle/>
          <a:p>
            <a:r>
              <a:rPr lang="en-US" sz="4400" dirty="0" smtClean="0"/>
              <a:t>Jody Pilsworth</a:t>
            </a:r>
            <a:endParaRPr lang="en-US" sz="4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9548" y="4241482"/>
            <a:ext cx="2110740" cy="215178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06153" y="1684312"/>
            <a:ext cx="2237530" cy="2261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859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953729" y="2477729"/>
            <a:ext cx="6957373" cy="3749881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 smtClean="0"/>
              <a:t>Azure Data Studio</a:t>
            </a:r>
            <a:r>
              <a:rPr lang="en-US" sz="4000" dirty="0"/>
              <a:t> </a:t>
            </a:r>
            <a:endParaRPr lang="en-US" sz="4000" dirty="0" smtClean="0"/>
          </a:p>
          <a:p>
            <a:r>
              <a:rPr lang="en-US" sz="3200" dirty="0" smtClean="0"/>
              <a:t>Brief History and Features Overview</a:t>
            </a:r>
          </a:p>
          <a:p>
            <a:r>
              <a:rPr lang="en-US" sz="3200" dirty="0" smtClean="0"/>
              <a:t>Release Update Highlights</a:t>
            </a:r>
          </a:p>
          <a:p>
            <a:r>
              <a:rPr lang="en-US" sz="3200" dirty="0" smtClean="0"/>
              <a:t>Notebooks, notebooks, notebooks</a:t>
            </a:r>
          </a:p>
          <a:p>
            <a:pPr lvl="1"/>
            <a:r>
              <a:rPr lang="en-US" sz="2800" dirty="0" smtClean="0"/>
              <a:t>Text, </a:t>
            </a:r>
            <a:r>
              <a:rPr lang="en-US" sz="2800" dirty="0" smtClean="0"/>
              <a:t>Code, and Data in one</a:t>
            </a: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sz="quarter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86" b="10486"/>
          <a:stretch>
            <a:fillRect/>
          </a:stretch>
        </p:blipFill>
        <p:spPr>
          <a:xfrm>
            <a:off x="8366152" y="3233057"/>
            <a:ext cx="2686929" cy="2286000"/>
          </a:xfrm>
        </p:spPr>
      </p:pic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711927" y="515983"/>
            <a:ext cx="10231756" cy="872242"/>
          </a:xfrm>
        </p:spPr>
        <p:txBody>
          <a:bodyPr/>
          <a:lstStyle/>
          <a:p>
            <a:r>
              <a:rPr lang="en-US" dirty="0" smtClean="0"/>
              <a:t>Agenda: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84976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50128" y="1248697"/>
            <a:ext cx="11032273" cy="5476568"/>
          </a:xfrm>
        </p:spPr>
        <p:txBody>
          <a:bodyPr/>
          <a:lstStyle/>
          <a:p>
            <a:r>
              <a:rPr lang="en-US" dirty="0" smtClean="0"/>
              <a:t>Modern lightweight cross platform development environment supporting Notebooks construction and SQL programming</a:t>
            </a:r>
          </a:p>
          <a:p>
            <a:r>
              <a:rPr lang="en-US" dirty="0" smtClean="0"/>
              <a:t>Originally SQL Operations Studio (SOS) Nov 2017</a:t>
            </a:r>
          </a:p>
          <a:p>
            <a:r>
              <a:rPr lang="en-US" dirty="0" smtClean="0"/>
              <a:t>Changed to Azure Data Studio Sep 2018</a:t>
            </a:r>
          </a:p>
          <a:p>
            <a:r>
              <a:rPr lang="en-US" dirty="0" smtClean="0"/>
              <a:t>Updates targeted to be released monthly</a:t>
            </a:r>
          </a:p>
          <a:p>
            <a:r>
              <a:rPr lang="en-US" dirty="0" smtClean="0"/>
              <a:t>Multi-platform support:  Runs on Windows, Linux, and </a:t>
            </a:r>
            <a:r>
              <a:rPr lang="en-US" dirty="0" err="1" smtClean="0"/>
              <a:t>macOS</a:t>
            </a:r>
            <a:endParaRPr lang="en-US" dirty="0" smtClean="0"/>
          </a:p>
          <a:p>
            <a:r>
              <a:rPr lang="en-US" dirty="0" smtClean="0"/>
              <a:t>Is </a:t>
            </a:r>
            <a:r>
              <a:rPr lang="en-US" dirty="0"/>
              <a:t>a </a:t>
            </a:r>
            <a:r>
              <a:rPr lang="en-US" dirty="0" smtClean="0"/>
              <a:t>downstream fork </a:t>
            </a:r>
            <a:r>
              <a:rPr lang="en-US" dirty="0"/>
              <a:t>of Visual Studio </a:t>
            </a:r>
            <a:r>
              <a:rPr lang="en-US" dirty="0" smtClean="0"/>
              <a:t>Code</a:t>
            </a:r>
          </a:p>
          <a:p>
            <a:r>
              <a:rPr lang="en-US" dirty="0" smtClean="0"/>
              <a:t>Geared more for developers and analysts</a:t>
            </a:r>
          </a:p>
          <a:p>
            <a:r>
              <a:rPr lang="en-US" dirty="0" smtClean="0"/>
              <a:t>Is free..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50128" y="327325"/>
            <a:ext cx="11032272" cy="661889"/>
          </a:xfrm>
        </p:spPr>
        <p:txBody>
          <a:bodyPr anchor="ctr"/>
          <a:lstStyle/>
          <a:p>
            <a:r>
              <a:rPr lang="en-US" sz="4000" dirty="0" smtClean="0"/>
              <a:t>Azure Data </a:t>
            </a:r>
            <a:r>
              <a:rPr lang="en-US" sz="4000" dirty="0"/>
              <a:t>Studio - Brief History</a:t>
            </a:r>
          </a:p>
        </p:txBody>
      </p:sp>
    </p:spTree>
    <p:extLst>
      <p:ext uri="{BB962C8B-B14F-4D97-AF65-F5344CB8AC3E}">
        <p14:creationId xmlns:p14="http://schemas.microsoft.com/office/powerpoint/2010/main" val="1641317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50128" y="1297858"/>
            <a:ext cx="11032272" cy="5184703"/>
          </a:xfrm>
        </p:spPr>
        <p:txBody>
          <a:bodyPr/>
          <a:lstStyle/>
          <a:p>
            <a:r>
              <a:rPr lang="en-US" sz="2400" dirty="0" smtClean="0"/>
              <a:t>Extensible (add Extensions to increase functionality)</a:t>
            </a:r>
          </a:p>
          <a:p>
            <a:pPr lvl="1"/>
            <a:r>
              <a:rPr lang="en-US" sz="2000" dirty="0" smtClean="0"/>
              <a:t>Many Visual Studio Code Extensions work with ADS!</a:t>
            </a:r>
          </a:p>
          <a:p>
            <a:pPr lvl="2"/>
            <a:r>
              <a:rPr lang="en-US" sz="1800" dirty="0" smtClean="0">
                <a:hlinkClick r:id="rId3"/>
              </a:rPr>
              <a:t>marketplace.visualstudio.com/</a:t>
            </a:r>
            <a:r>
              <a:rPr lang="en-US" sz="1800" dirty="0" err="1" smtClean="0">
                <a:hlinkClick r:id="rId3"/>
              </a:rPr>
              <a:t>VSCode</a:t>
            </a:r>
            <a:endParaRPr lang="en-US" sz="1800" dirty="0" smtClean="0"/>
          </a:p>
          <a:p>
            <a:r>
              <a:rPr lang="en-US" sz="2400" dirty="0" smtClean="0"/>
              <a:t>Workspaces (similar to projects in SSMS or solutions in VS)</a:t>
            </a:r>
          </a:p>
          <a:p>
            <a:r>
              <a:rPr lang="en-US" sz="2400" dirty="0" smtClean="0"/>
              <a:t>TSQL </a:t>
            </a:r>
            <a:r>
              <a:rPr lang="en-US" sz="2400" dirty="0" err="1" smtClean="0"/>
              <a:t>Intellisense</a:t>
            </a:r>
            <a:r>
              <a:rPr lang="en-US" sz="2400" dirty="0"/>
              <a:t> </a:t>
            </a:r>
            <a:r>
              <a:rPr lang="en-US" sz="2400" dirty="0" smtClean="0"/>
              <a:t>and query formatting</a:t>
            </a:r>
          </a:p>
          <a:p>
            <a:r>
              <a:rPr lang="en-US" sz="2400" dirty="0" smtClean="0"/>
              <a:t>Notebooks (</a:t>
            </a:r>
            <a:r>
              <a:rPr lang="en-US" sz="2400" dirty="0" err="1" smtClean="0"/>
              <a:t>Jupyter</a:t>
            </a:r>
            <a:r>
              <a:rPr lang="en-US" sz="2400" dirty="0" smtClean="0"/>
              <a:t> based) with Code and Markdown Cells</a:t>
            </a:r>
          </a:p>
          <a:p>
            <a:r>
              <a:rPr lang="en-US" sz="2400" dirty="0" smtClean="0"/>
              <a:t>SQL Code Snippets (built-in or roll your own)</a:t>
            </a:r>
          </a:p>
          <a:p>
            <a:r>
              <a:rPr lang="en-US" sz="2400" dirty="0" smtClean="0"/>
              <a:t>Customizable Server and Database Dashboards</a:t>
            </a:r>
          </a:p>
          <a:p>
            <a:r>
              <a:rPr lang="en-US" sz="2400" dirty="0" smtClean="0"/>
              <a:t>Server Groups to organize connections</a:t>
            </a:r>
          </a:p>
          <a:p>
            <a:r>
              <a:rPr lang="en-US" sz="2400" dirty="0" smtClean="0"/>
              <a:t>Integrated terminal for accessing command line tools </a:t>
            </a:r>
          </a:p>
          <a:p>
            <a:r>
              <a:rPr lang="en-US" sz="2400" dirty="0"/>
              <a:t>Supports </a:t>
            </a:r>
            <a:r>
              <a:rPr lang="en-US" sz="2400" dirty="0" err="1"/>
              <a:t>Git</a:t>
            </a:r>
            <a:r>
              <a:rPr lang="en-US" sz="2400" dirty="0"/>
              <a:t> for version/source </a:t>
            </a:r>
            <a:r>
              <a:rPr lang="en-US" sz="2400" dirty="0" smtClean="0"/>
              <a:t>control</a:t>
            </a: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50128" y="377202"/>
            <a:ext cx="11032272" cy="645263"/>
          </a:xfrm>
        </p:spPr>
        <p:txBody>
          <a:bodyPr anchor="ctr"/>
          <a:lstStyle/>
          <a:p>
            <a:r>
              <a:rPr lang="en-US" sz="4000" dirty="0" smtClean="0"/>
              <a:t>Azure Data Studio – Features Highlight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53399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066264" y="3060039"/>
            <a:ext cx="5904063" cy="3399753"/>
          </a:xfrm>
        </p:spPr>
        <p:txBody>
          <a:bodyPr/>
          <a:lstStyle/>
          <a:p>
            <a:r>
              <a:rPr lang="en-US" sz="2400" b="1" dirty="0">
                <a:solidFill>
                  <a:srgbClr val="7030A0"/>
                </a:solidFill>
              </a:rPr>
              <a:t>Use </a:t>
            </a:r>
            <a:r>
              <a:rPr lang="en-US" sz="2400" b="1" dirty="0" smtClean="0">
                <a:solidFill>
                  <a:srgbClr val="7030A0"/>
                </a:solidFill>
              </a:rPr>
              <a:t>SSMS if </a:t>
            </a:r>
            <a:r>
              <a:rPr lang="en-US" sz="2400" b="1" dirty="0">
                <a:solidFill>
                  <a:srgbClr val="7030A0"/>
                </a:solidFill>
              </a:rPr>
              <a:t>you:</a:t>
            </a:r>
            <a:endParaRPr lang="en-US" sz="2400" dirty="0">
              <a:solidFill>
                <a:srgbClr val="7030A0"/>
              </a:solidFill>
            </a:endParaRPr>
          </a:p>
          <a:p>
            <a:pPr lvl="1"/>
            <a:r>
              <a:rPr lang="en-US" sz="2000" dirty="0">
                <a:solidFill>
                  <a:srgbClr val="7030A0"/>
                </a:solidFill>
              </a:rPr>
              <a:t>Spend most of your time on database administration </a:t>
            </a:r>
            <a:r>
              <a:rPr lang="en-US" sz="2000" dirty="0" smtClean="0">
                <a:solidFill>
                  <a:srgbClr val="7030A0"/>
                </a:solidFill>
              </a:rPr>
              <a:t>or configuration tasks</a:t>
            </a:r>
            <a:endParaRPr lang="en-US" sz="2000" dirty="0">
              <a:solidFill>
                <a:srgbClr val="7030A0"/>
              </a:solidFill>
            </a:endParaRPr>
          </a:p>
          <a:p>
            <a:pPr lvl="1"/>
            <a:r>
              <a:rPr lang="en-US" sz="2000" dirty="0" smtClean="0">
                <a:solidFill>
                  <a:srgbClr val="7030A0"/>
                </a:solidFill>
              </a:rPr>
              <a:t>Are </a:t>
            </a:r>
            <a:r>
              <a:rPr lang="en-US" sz="2000" dirty="0">
                <a:solidFill>
                  <a:srgbClr val="7030A0"/>
                </a:solidFill>
              </a:rPr>
              <a:t>doing security management, including user management, vulnerability assessment, and configuration of security features</a:t>
            </a:r>
          </a:p>
          <a:p>
            <a:pPr lvl="1"/>
            <a:r>
              <a:rPr lang="en-US" sz="2000" dirty="0">
                <a:solidFill>
                  <a:srgbClr val="7030A0"/>
                </a:solidFill>
              </a:rPr>
              <a:t>Make use of the Reports for SQL Server Query Store</a:t>
            </a:r>
          </a:p>
          <a:p>
            <a:pPr lvl="1"/>
            <a:r>
              <a:rPr lang="en-US" sz="2000" dirty="0" smtClean="0">
                <a:solidFill>
                  <a:srgbClr val="7030A0"/>
                </a:solidFill>
              </a:rPr>
              <a:t>Need </a:t>
            </a:r>
            <a:r>
              <a:rPr lang="en-US" sz="2000" dirty="0">
                <a:solidFill>
                  <a:srgbClr val="7030A0"/>
                </a:solidFill>
              </a:rPr>
              <a:t>access to Registered Servers and want to control SQL Server </a:t>
            </a:r>
            <a:r>
              <a:rPr lang="en-US" sz="2000" dirty="0" smtClean="0">
                <a:solidFill>
                  <a:srgbClr val="7030A0"/>
                </a:solidFill>
              </a:rPr>
              <a:t>services</a:t>
            </a:r>
            <a:endParaRPr lang="en-US" sz="2000" dirty="0">
              <a:solidFill>
                <a:srgbClr val="7030A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50128" y="260824"/>
            <a:ext cx="11032272" cy="786926"/>
          </a:xfrm>
        </p:spPr>
        <p:txBody>
          <a:bodyPr anchor="ctr"/>
          <a:lstStyle/>
          <a:p>
            <a:r>
              <a:rPr lang="en-US" sz="4000" dirty="0" smtClean="0"/>
              <a:t>Azure Data Studio vs SSMS</a:t>
            </a:r>
            <a:endParaRPr lang="en-US" sz="4000" dirty="0"/>
          </a:p>
        </p:txBody>
      </p:sp>
      <p:sp>
        <p:nvSpPr>
          <p:cNvPr id="4" name="Text Placeholder 1"/>
          <p:cNvSpPr txBox="1">
            <a:spLocks/>
          </p:cNvSpPr>
          <p:nvPr/>
        </p:nvSpPr>
        <p:spPr>
          <a:xfrm>
            <a:off x="334741" y="3060039"/>
            <a:ext cx="5731523" cy="339975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21578A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21578A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21578A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21578A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21578A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srgbClr val="0070C0"/>
                </a:solidFill>
              </a:rPr>
              <a:t>Use ADS if you:</a:t>
            </a:r>
            <a:endParaRPr lang="en-US" sz="2400" dirty="0" smtClean="0">
              <a:solidFill>
                <a:srgbClr val="0070C0"/>
              </a:solidFill>
            </a:endParaRPr>
          </a:p>
          <a:p>
            <a:pPr lvl="1"/>
            <a:r>
              <a:rPr lang="en-US" sz="2000" dirty="0" smtClean="0">
                <a:solidFill>
                  <a:srgbClr val="0070C0"/>
                </a:solidFill>
              </a:rPr>
              <a:t>Need to run on </a:t>
            </a:r>
            <a:r>
              <a:rPr lang="en-US" sz="2000" dirty="0" err="1" smtClean="0">
                <a:solidFill>
                  <a:srgbClr val="0070C0"/>
                </a:solidFill>
              </a:rPr>
              <a:t>macOS</a:t>
            </a:r>
            <a:r>
              <a:rPr lang="en-US" sz="2000" dirty="0" smtClean="0">
                <a:solidFill>
                  <a:srgbClr val="0070C0"/>
                </a:solidFill>
              </a:rPr>
              <a:t> or Linux</a:t>
            </a:r>
          </a:p>
          <a:p>
            <a:pPr lvl="1"/>
            <a:r>
              <a:rPr lang="en-US" sz="2000" dirty="0" smtClean="0">
                <a:solidFill>
                  <a:srgbClr val="0070C0"/>
                </a:solidFill>
              </a:rPr>
              <a:t>Connecting to a SQL Server 2019 big data cluster or </a:t>
            </a:r>
            <a:r>
              <a:rPr lang="en-US" sz="2000" dirty="0" err="1" smtClean="0">
                <a:solidFill>
                  <a:srgbClr val="0070C0"/>
                </a:solidFill>
              </a:rPr>
              <a:t>PostgresSQL</a:t>
            </a:r>
            <a:r>
              <a:rPr lang="en-US" sz="2000" dirty="0" smtClean="0">
                <a:solidFill>
                  <a:srgbClr val="0070C0"/>
                </a:solidFill>
              </a:rPr>
              <a:t> (extension)</a:t>
            </a:r>
          </a:p>
          <a:p>
            <a:pPr lvl="1"/>
            <a:r>
              <a:rPr lang="en-US" sz="2000" dirty="0" smtClean="0">
                <a:solidFill>
                  <a:srgbClr val="0070C0"/>
                </a:solidFill>
              </a:rPr>
              <a:t>Spend most time editing/running queries</a:t>
            </a:r>
          </a:p>
          <a:p>
            <a:pPr lvl="1"/>
            <a:r>
              <a:rPr lang="en-US" sz="2000" dirty="0" smtClean="0">
                <a:solidFill>
                  <a:srgbClr val="0070C0"/>
                </a:solidFill>
              </a:rPr>
              <a:t>Must have usable dark mode</a:t>
            </a:r>
          </a:p>
          <a:p>
            <a:pPr lvl="1"/>
            <a:r>
              <a:rPr lang="en-US" sz="2000" dirty="0" smtClean="0">
                <a:solidFill>
                  <a:srgbClr val="0070C0"/>
                </a:solidFill>
              </a:rPr>
              <a:t>Need to leverage Notebooks!</a:t>
            </a:r>
          </a:p>
          <a:p>
            <a:pPr lvl="1"/>
            <a:r>
              <a:rPr lang="en-US" sz="2000" dirty="0" smtClean="0">
                <a:solidFill>
                  <a:srgbClr val="0070C0"/>
                </a:solidFill>
              </a:rPr>
              <a:t>Have minimal need for wizard experiences</a:t>
            </a:r>
          </a:p>
          <a:p>
            <a:pPr lvl="1"/>
            <a:r>
              <a:rPr lang="en-US" sz="2000" dirty="0" smtClean="0">
                <a:solidFill>
                  <a:srgbClr val="0070C0"/>
                </a:solidFill>
              </a:rPr>
              <a:t>Don't do </a:t>
            </a:r>
            <a:r>
              <a:rPr lang="en-US" sz="2000" dirty="0" smtClean="0">
                <a:solidFill>
                  <a:srgbClr val="0070C0"/>
                </a:solidFill>
              </a:rPr>
              <a:t>database admin/configuration</a:t>
            </a:r>
          </a:p>
          <a:p>
            <a:pPr lvl="1"/>
            <a:r>
              <a:rPr lang="en-US" sz="2000" dirty="0" smtClean="0">
                <a:solidFill>
                  <a:srgbClr val="0070C0"/>
                </a:solidFill>
              </a:rPr>
              <a:t>Want to utilize extensions</a:t>
            </a:r>
            <a:endParaRPr lang="en-US" sz="2000" dirty="0" smtClean="0">
              <a:solidFill>
                <a:srgbClr val="0070C0"/>
              </a:solidFill>
            </a:endParaRPr>
          </a:p>
          <a:p>
            <a:pPr lvl="1"/>
            <a:endParaRPr lang="en-US" dirty="0" smtClean="0"/>
          </a:p>
        </p:txBody>
      </p:sp>
      <p:sp>
        <p:nvSpPr>
          <p:cNvPr id="5" name="Text Placeholder 1"/>
          <p:cNvSpPr txBox="1">
            <a:spLocks/>
          </p:cNvSpPr>
          <p:nvPr/>
        </p:nvSpPr>
        <p:spPr>
          <a:xfrm>
            <a:off x="383903" y="1447200"/>
            <a:ext cx="11364722" cy="147775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21578A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21578A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21578A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21578A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21578A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What Azure Data Studio is not:</a:t>
            </a:r>
          </a:p>
          <a:p>
            <a:pPr lvl="1"/>
            <a:r>
              <a:rPr lang="en-US" dirty="0" smtClean="0"/>
              <a:t>Less features as SSMS for database management/administration</a:t>
            </a:r>
          </a:p>
          <a:p>
            <a:pPr lvl="1"/>
            <a:r>
              <a:rPr lang="en-US" dirty="0" smtClean="0"/>
              <a:t>Brent </a:t>
            </a:r>
            <a:r>
              <a:rPr lang="en-US" dirty="0" err="1" smtClean="0"/>
              <a:t>Ozar</a:t>
            </a:r>
            <a:r>
              <a:rPr lang="en-US" dirty="0"/>
              <a:t> </a:t>
            </a:r>
            <a:r>
              <a:rPr lang="en-US" dirty="0" smtClean="0"/>
              <a:t>– “Less about management and more about code authorship”</a:t>
            </a:r>
          </a:p>
        </p:txBody>
      </p:sp>
    </p:spTree>
    <p:extLst>
      <p:ext uri="{BB962C8B-B14F-4D97-AF65-F5344CB8AC3E}">
        <p14:creationId xmlns:p14="http://schemas.microsoft.com/office/powerpoint/2010/main" val="3626654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50129" y="1258957"/>
            <a:ext cx="11191298" cy="5599043"/>
          </a:xfrm>
        </p:spPr>
        <p:txBody>
          <a:bodyPr/>
          <a:lstStyle/>
          <a:p>
            <a:r>
              <a:rPr lang="en-US" dirty="0" smtClean="0"/>
              <a:t>Notebook Features</a:t>
            </a:r>
          </a:p>
          <a:p>
            <a:pPr lvl="1"/>
            <a:r>
              <a:rPr lang="en-US" dirty="0" smtClean="0"/>
              <a:t>July - Header </a:t>
            </a:r>
            <a:r>
              <a:rPr lang="en-US" dirty="0"/>
              <a:t>support in Markdown </a:t>
            </a:r>
            <a:r>
              <a:rPr lang="en-US" dirty="0" smtClean="0"/>
              <a:t>Toolbar</a:t>
            </a:r>
          </a:p>
          <a:p>
            <a:pPr lvl="1"/>
            <a:r>
              <a:rPr lang="en-US" dirty="0" smtClean="0"/>
              <a:t>July - Side-by-side </a:t>
            </a:r>
            <a:r>
              <a:rPr lang="en-US" dirty="0"/>
              <a:t>Markdown Preview in Text </a:t>
            </a:r>
            <a:r>
              <a:rPr lang="en-US" dirty="0" smtClean="0"/>
              <a:t>Cells</a:t>
            </a:r>
          </a:p>
          <a:p>
            <a:pPr lvl="1"/>
            <a:r>
              <a:rPr lang="en-US" dirty="0" smtClean="0"/>
              <a:t>June – New Markdown and Code Cell Toolbars</a:t>
            </a:r>
          </a:p>
          <a:p>
            <a:pPr lvl="1"/>
            <a:r>
              <a:rPr lang="en-US" dirty="0" smtClean="0"/>
              <a:t>May - </a:t>
            </a:r>
            <a:r>
              <a:rPr lang="en-US" dirty="0"/>
              <a:t>Added underline support for Markdown </a:t>
            </a:r>
            <a:r>
              <a:rPr lang="en-US" dirty="0" smtClean="0"/>
              <a:t>Toolbar</a:t>
            </a:r>
          </a:p>
          <a:p>
            <a:pPr lvl="1"/>
            <a:r>
              <a:rPr lang="en-US" dirty="0" smtClean="0"/>
              <a:t>May - </a:t>
            </a:r>
            <a:r>
              <a:rPr lang="en-US" dirty="0"/>
              <a:t>Added new Python Dependencies </a:t>
            </a:r>
            <a:r>
              <a:rPr lang="en-US" dirty="0" smtClean="0"/>
              <a:t>Wizard</a:t>
            </a:r>
          </a:p>
          <a:p>
            <a:pPr lvl="1"/>
            <a:r>
              <a:rPr lang="en-US" dirty="0" smtClean="0"/>
              <a:t>April - </a:t>
            </a:r>
            <a:r>
              <a:rPr lang="en-US" dirty="0"/>
              <a:t>Revamped </a:t>
            </a:r>
            <a:r>
              <a:rPr lang="en-US" dirty="0" err="1"/>
              <a:t>Jupyter</a:t>
            </a:r>
            <a:r>
              <a:rPr lang="en-US" dirty="0"/>
              <a:t> Books </a:t>
            </a:r>
            <a:r>
              <a:rPr lang="en-US" dirty="0" err="1"/>
              <a:t>viewlet</a:t>
            </a:r>
            <a:r>
              <a:rPr lang="en-US" dirty="0"/>
              <a:t> to become a Notebooks </a:t>
            </a:r>
            <a:r>
              <a:rPr lang="en-US" dirty="0" err="1"/>
              <a:t>viewlet</a:t>
            </a:r>
            <a:r>
              <a:rPr lang="en-US" dirty="0"/>
              <a:t> </a:t>
            </a:r>
            <a:endParaRPr lang="en-US" dirty="0" smtClean="0"/>
          </a:p>
          <a:p>
            <a:pPr lvl="1"/>
            <a:r>
              <a:rPr lang="en-US" dirty="0" smtClean="0"/>
              <a:t>March - </a:t>
            </a:r>
            <a:r>
              <a:rPr lang="en-US" dirty="0"/>
              <a:t>Added charting support in SQL </a:t>
            </a:r>
            <a:r>
              <a:rPr lang="en-US" dirty="0" smtClean="0"/>
              <a:t>Notebooks</a:t>
            </a:r>
          </a:p>
          <a:p>
            <a:pPr lvl="1"/>
            <a:r>
              <a:rPr lang="en-US" dirty="0" smtClean="0"/>
              <a:t>Feb - </a:t>
            </a:r>
            <a:r>
              <a:rPr lang="en-US" dirty="0"/>
              <a:t>Users can now use </a:t>
            </a:r>
            <a:r>
              <a:rPr lang="en-US" dirty="0" err="1"/>
              <a:t>Ctrl+F</a:t>
            </a:r>
            <a:r>
              <a:rPr lang="en-US" dirty="0"/>
              <a:t> </a:t>
            </a:r>
            <a:r>
              <a:rPr lang="en-US" dirty="0" smtClean="0"/>
              <a:t>to find inside </a:t>
            </a:r>
            <a:r>
              <a:rPr lang="en-US" dirty="0"/>
              <a:t>of a notebook</a:t>
            </a:r>
          </a:p>
          <a:p>
            <a:r>
              <a:rPr lang="en-US" dirty="0" smtClean="0"/>
              <a:t>General Features</a:t>
            </a:r>
          </a:p>
          <a:p>
            <a:pPr lvl="1"/>
            <a:r>
              <a:rPr lang="en-US" dirty="0" smtClean="0"/>
              <a:t>July - Can drag &amp; </a:t>
            </a:r>
            <a:r>
              <a:rPr lang="en-US" dirty="0"/>
              <a:t>drop columns and tables from connections </a:t>
            </a:r>
            <a:r>
              <a:rPr lang="en-US" dirty="0" smtClean="0"/>
              <a:t>to </a:t>
            </a:r>
            <a:r>
              <a:rPr lang="en-US" dirty="0"/>
              <a:t>query </a:t>
            </a:r>
            <a:r>
              <a:rPr lang="en-US" dirty="0" smtClean="0"/>
              <a:t>editor</a:t>
            </a:r>
          </a:p>
          <a:p>
            <a:pPr lvl="1"/>
            <a:r>
              <a:rPr lang="en-US" dirty="0" smtClean="0"/>
              <a:t>June - </a:t>
            </a:r>
            <a:r>
              <a:rPr lang="en-US" dirty="0"/>
              <a:t>Data Virtualization extension </a:t>
            </a:r>
            <a:r>
              <a:rPr lang="en-US" dirty="0" smtClean="0"/>
              <a:t>improvements to include MongoDB</a:t>
            </a:r>
          </a:p>
          <a:p>
            <a:pPr lvl="1"/>
            <a:r>
              <a:rPr lang="en-US" dirty="0" smtClean="0"/>
              <a:t>May – SQL Machine </a:t>
            </a:r>
            <a:r>
              <a:rPr lang="en-US" dirty="0"/>
              <a:t>Learning </a:t>
            </a:r>
            <a:r>
              <a:rPr lang="en-US" dirty="0" smtClean="0"/>
              <a:t>Extension to manage Python &amp; </a:t>
            </a:r>
            <a:r>
              <a:rPr lang="en-US" dirty="0"/>
              <a:t>R </a:t>
            </a:r>
            <a:r>
              <a:rPr lang="en-US" dirty="0" smtClean="0"/>
              <a:t>packages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50128" y="377202"/>
            <a:ext cx="11032272" cy="645263"/>
          </a:xfrm>
        </p:spPr>
        <p:txBody>
          <a:bodyPr anchor="ctr"/>
          <a:lstStyle/>
          <a:p>
            <a:r>
              <a:rPr lang="en-US" sz="4000" dirty="0" smtClean="0"/>
              <a:t>Azure Data Studio </a:t>
            </a:r>
            <a:r>
              <a:rPr lang="en-US" sz="4000" dirty="0"/>
              <a:t>- 2020 Updates</a:t>
            </a:r>
            <a:r>
              <a:rPr lang="en-US" sz="4000" dirty="0" smtClean="0"/>
              <a:t>!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50282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50129" y="1258958"/>
            <a:ext cx="11110929" cy="5450452"/>
          </a:xfrm>
        </p:spPr>
        <p:txBody>
          <a:bodyPr/>
          <a:lstStyle/>
          <a:p>
            <a:r>
              <a:rPr lang="en-US" dirty="0" err="1" smtClean="0"/>
              <a:t>DBATools</a:t>
            </a:r>
            <a:r>
              <a:rPr lang="en-US" dirty="0" smtClean="0"/>
              <a:t> (</a:t>
            </a:r>
            <a:r>
              <a:rPr lang="en-US" dirty="0" smtClean="0">
                <a:hlinkClick r:id="rId3"/>
              </a:rPr>
              <a:t>dbatools.io/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Free open source module for </a:t>
            </a:r>
            <a:r>
              <a:rPr lang="en-US" i="1" dirty="0" smtClean="0"/>
              <a:t>PowerShell</a:t>
            </a:r>
            <a:r>
              <a:rPr lang="en-US" dirty="0" smtClean="0"/>
              <a:t> with many automation commands</a:t>
            </a:r>
          </a:p>
          <a:p>
            <a:pPr lvl="1"/>
            <a:r>
              <a:rPr lang="en-US" dirty="0" smtClean="0"/>
              <a:t>Diagnostics commands:</a:t>
            </a:r>
          </a:p>
          <a:p>
            <a:pPr lvl="2"/>
            <a:r>
              <a:rPr lang="en-US" u="sng" dirty="0" smtClean="0"/>
              <a:t>New-</a:t>
            </a:r>
            <a:r>
              <a:rPr lang="en-US" u="sng" dirty="0" err="1" smtClean="0"/>
              <a:t>DbaDiagnosticAdsNotebook</a:t>
            </a:r>
            <a:r>
              <a:rPr lang="en-US" dirty="0" smtClean="0"/>
              <a:t>: </a:t>
            </a:r>
          </a:p>
          <a:p>
            <a:pPr lvl="3"/>
            <a:r>
              <a:rPr lang="en-US" dirty="0" smtClean="0"/>
              <a:t>Creates </a:t>
            </a:r>
            <a:r>
              <a:rPr lang="en-US" dirty="0"/>
              <a:t>a new </a:t>
            </a:r>
            <a:r>
              <a:rPr lang="en-US" dirty="0" smtClean="0"/>
              <a:t>SQL </a:t>
            </a:r>
            <a:r>
              <a:rPr lang="en-US" dirty="0"/>
              <a:t>Notebook for use with Azure Data Studio, based on Glenn </a:t>
            </a:r>
            <a:r>
              <a:rPr lang="en-US" dirty="0" smtClean="0"/>
              <a:t>Berry's </a:t>
            </a:r>
            <a:r>
              <a:rPr lang="en-US" dirty="0"/>
              <a:t>popular </a:t>
            </a:r>
            <a:r>
              <a:rPr lang="en-US" dirty="0" smtClean="0"/>
              <a:t>diagnostic </a:t>
            </a:r>
            <a:r>
              <a:rPr lang="en-US" dirty="0"/>
              <a:t>queries </a:t>
            </a:r>
            <a:endParaRPr lang="en-US" dirty="0" smtClean="0"/>
          </a:p>
          <a:p>
            <a:pPr lvl="2"/>
            <a:r>
              <a:rPr lang="en-US" u="sng" dirty="0" smtClean="0"/>
              <a:t>Invoke-</a:t>
            </a:r>
            <a:r>
              <a:rPr lang="en-US" u="sng" dirty="0" err="1" smtClean="0"/>
              <a:t>DbaDiagnosticQuery</a:t>
            </a:r>
            <a:r>
              <a:rPr lang="en-US" dirty="0" smtClean="0"/>
              <a:t>:  </a:t>
            </a:r>
          </a:p>
          <a:p>
            <a:pPr lvl="3"/>
            <a:r>
              <a:rPr lang="en-US" dirty="0" smtClean="0"/>
              <a:t>Runs Glenn </a:t>
            </a:r>
            <a:r>
              <a:rPr lang="en-US" dirty="0"/>
              <a:t>Berry's DMV scripts on specified </a:t>
            </a:r>
            <a:r>
              <a:rPr lang="en-US" dirty="0" smtClean="0"/>
              <a:t>servers</a:t>
            </a:r>
          </a:p>
          <a:p>
            <a:pPr lvl="2"/>
            <a:r>
              <a:rPr lang="en-US" u="sng" dirty="0" smtClean="0"/>
              <a:t>Export-</a:t>
            </a:r>
            <a:r>
              <a:rPr lang="en-US" u="sng" dirty="0" err="1" smtClean="0"/>
              <a:t>DbaDiagnosticQuery</a:t>
            </a:r>
            <a:r>
              <a:rPr lang="en-US" dirty="0" smtClean="0"/>
              <a:t>:  </a:t>
            </a:r>
          </a:p>
          <a:p>
            <a:pPr lvl="3"/>
            <a:r>
              <a:rPr lang="en-US" dirty="0" smtClean="0"/>
              <a:t>Convert </a:t>
            </a:r>
            <a:r>
              <a:rPr lang="en-US" dirty="0"/>
              <a:t>output generated by Invoke-</a:t>
            </a:r>
            <a:r>
              <a:rPr lang="en-US" dirty="0" err="1"/>
              <a:t>DbaDiagnosticQuery</a:t>
            </a:r>
            <a:r>
              <a:rPr lang="en-US" dirty="0"/>
              <a:t> to CSV or </a:t>
            </a:r>
            <a:r>
              <a:rPr lang="en-US" dirty="0" smtClean="0"/>
              <a:t>Excel</a:t>
            </a:r>
          </a:p>
          <a:p>
            <a:pPr lvl="2"/>
            <a:r>
              <a:rPr lang="en-US" u="sng" dirty="0" smtClean="0"/>
              <a:t>Save-</a:t>
            </a:r>
            <a:r>
              <a:rPr lang="en-US" u="sng" dirty="0" err="1" smtClean="0"/>
              <a:t>DbaDiagnosticQueryScript</a:t>
            </a:r>
            <a:r>
              <a:rPr lang="en-US" dirty="0" smtClean="0"/>
              <a:t>:  </a:t>
            </a:r>
          </a:p>
          <a:p>
            <a:pPr lvl="3"/>
            <a:r>
              <a:rPr lang="en-US" dirty="0" smtClean="0"/>
              <a:t>Downloads most </a:t>
            </a:r>
            <a:r>
              <a:rPr lang="en-US" dirty="0"/>
              <a:t>recent version of all Glenn Berry DMV </a:t>
            </a:r>
            <a:r>
              <a:rPr lang="en-US" dirty="0" smtClean="0"/>
              <a:t>scripts</a:t>
            </a:r>
          </a:p>
          <a:p>
            <a:r>
              <a:rPr lang="en-US" dirty="0" smtClean="0">
                <a:hlinkClick r:id="rId4"/>
              </a:rPr>
              <a:t>Glenn Berry</a:t>
            </a:r>
            <a:endParaRPr lang="en-US" dirty="0" smtClean="0"/>
          </a:p>
          <a:p>
            <a:pPr lvl="1"/>
            <a:r>
              <a:rPr lang="en-US" dirty="0" smtClean="0"/>
              <a:t>Click link and look under </a:t>
            </a:r>
            <a:r>
              <a:rPr lang="en-US" b="1" dirty="0" smtClean="0"/>
              <a:t>Resources</a:t>
            </a:r>
            <a:r>
              <a:rPr lang="en-US" dirty="0" smtClean="0"/>
              <a:t> to find </a:t>
            </a:r>
            <a:r>
              <a:rPr lang="en-US" b="1" dirty="0"/>
              <a:t>SQL Server Diagnostic </a:t>
            </a:r>
            <a:r>
              <a:rPr lang="en-US" b="1" dirty="0" smtClean="0"/>
              <a:t>Queries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50128" y="377202"/>
            <a:ext cx="11032272" cy="645263"/>
          </a:xfrm>
        </p:spPr>
        <p:txBody>
          <a:bodyPr anchor="ctr"/>
          <a:lstStyle/>
          <a:p>
            <a:r>
              <a:rPr lang="en-US" sz="3600" dirty="0" smtClean="0"/>
              <a:t>Diagnostics, </a:t>
            </a:r>
            <a:r>
              <a:rPr lang="en-US" sz="3600" dirty="0" err="1" smtClean="0"/>
              <a:t>DBATools</a:t>
            </a:r>
            <a:r>
              <a:rPr lang="en-US" sz="3600" dirty="0"/>
              <a:t>, Notebooks...</a:t>
            </a:r>
            <a:r>
              <a:rPr lang="en-US" sz="3600" dirty="0" smtClean="0"/>
              <a:t>Oh My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19773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50128" y="1213658"/>
            <a:ext cx="11225560" cy="5544589"/>
          </a:xfrm>
        </p:spPr>
        <p:txBody>
          <a:bodyPr/>
          <a:lstStyle/>
          <a:p>
            <a:r>
              <a:rPr lang="en-US" sz="2400" dirty="0" smtClean="0"/>
              <a:t>Markdown </a:t>
            </a:r>
            <a:r>
              <a:rPr lang="en-US" sz="2400" dirty="0"/>
              <a:t>Guide </a:t>
            </a:r>
            <a:endParaRPr lang="en-US" sz="2400" dirty="0" smtClean="0"/>
          </a:p>
          <a:p>
            <a:pPr lvl="1"/>
            <a:r>
              <a:rPr lang="en-US" sz="2000" dirty="0" smtClean="0">
                <a:hlinkClick r:id="rId3"/>
              </a:rPr>
              <a:t>https</a:t>
            </a:r>
            <a:r>
              <a:rPr lang="en-US" sz="2000" dirty="0">
                <a:hlinkClick r:id="rId3"/>
              </a:rPr>
              <a:t>://www.markdownguide.org</a:t>
            </a:r>
            <a:r>
              <a:rPr lang="en-US" sz="2000" dirty="0" smtClean="0">
                <a:hlinkClick r:id="rId3"/>
              </a:rPr>
              <a:t>/</a:t>
            </a:r>
            <a:endParaRPr lang="en-US" sz="2000" dirty="0" smtClean="0"/>
          </a:p>
          <a:p>
            <a:pPr lvl="1"/>
            <a:r>
              <a:rPr lang="en-US" sz="2000" dirty="0">
                <a:hlinkClick r:id="rId4"/>
              </a:rPr>
              <a:t>https://www.sqlshack.com/learn-markdown-language-for-sql-notebooks-in-azure-data-studio/</a:t>
            </a:r>
            <a:endParaRPr lang="en-US" sz="2000" dirty="0" smtClean="0"/>
          </a:p>
          <a:p>
            <a:r>
              <a:rPr lang="en-US" sz="2400" dirty="0" smtClean="0"/>
              <a:t>Azure </a:t>
            </a:r>
            <a:r>
              <a:rPr lang="en-US" sz="2400" dirty="0"/>
              <a:t>Data </a:t>
            </a:r>
            <a:r>
              <a:rPr lang="en-US" sz="2400" dirty="0" smtClean="0"/>
              <a:t>Studio</a:t>
            </a:r>
          </a:p>
          <a:p>
            <a:pPr lvl="1"/>
            <a:r>
              <a:rPr lang="en-US" sz="2000" dirty="0" smtClean="0">
                <a:hlinkClick r:id="rId5"/>
              </a:rPr>
              <a:t>https</a:t>
            </a:r>
            <a:r>
              <a:rPr lang="en-US" sz="2000" dirty="0">
                <a:hlinkClick r:id="rId5"/>
              </a:rPr>
              <a:t>://cloudblogs.microsoft.com/sqlserver/2019/02/06/azure-data-studio-setting-up-your-environment</a:t>
            </a:r>
            <a:r>
              <a:rPr lang="en-US" sz="2000" dirty="0" smtClean="0">
                <a:hlinkClick r:id="rId5"/>
              </a:rPr>
              <a:t>/</a:t>
            </a:r>
            <a:endParaRPr lang="en-US" sz="2000" dirty="0" smtClean="0"/>
          </a:p>
          <a:p>
            <a:pPr lvl="1"/>
            <a:r>
              <a:rPr lang="en-US" sz="2000" dirty="0">
                <a:hlinkClick r:id="rId6"/>
              </a:rPr>
              <a:t>https://www.mssqltips.com/sqlservertip/6029/azure-data-studio-step-by-step-tutorial</a:t>
            </a:r>
            <a:r>
              <a:rPr lang="en-US" sz="2000" dirty="0" smtClean="0">
                <a:hlinkClick r:id="rId6"/>
              </a:rPr>
              <a:t>/</a:t>
            </a:r>
            <a:endParaRPr lang="en-US" sz="2000" dirty="0" smtClean="0"/>
          </a:p>
          <a:p>
            <a:pPr lvl="1"/>
            <a:r>
              <a:rPr lang="en-US" sz="2000" dirty="0">
                <a:hlinkClick r:id="rId7"/>
              </a:rPr>
              <a:t>https://www.mssqltips.com/sqlservertip/5997/create-sql-server-notebooks-in-azure-data-studio</a:t>
            </a:r>
            <a:r>
              <a:rPr lang="en-US" sz="2000" dirty="0" smtClean="0">
                <a:hlinkClick r:id="rId7"/>
              </a:rPr>
              <a:t>/</a:t>
            </a:r>
            <a:endParaRPr lang="en-US" sz="2000" dirty="0" smtClean="0"/>
          </a:p>
          <a:p>
            <a:pPr lvl="1"/>
            <a:r>
              <a:rPr lang="en-US" sz="2000" dirty="0">
                <a:hlinkClick r:id="rId8"/>
              </a:rPr>
              <a:t>https://www.sqlshack.com/scheduling-sql-notebooks-in-azure-data-studio</a:t>
            </a:r>
            <a:r>
              <a:rPr lang="en-US" sz="2000" dirty="0" smtClean="0">
                <a:hlinkClick r:id="rId8"/>
              </a:rPr>
              <a:t>/</a:t>
            </a:r>
            <a:endParaRPr lang="en-US" sz="2000" dirty="0" smtClean="0"/>
          </a:p>
          <a:p>
            <a:r>
              <a:rPr lang="en-US" sz="2400" dirty="0" smtClean="0"/>
              <a:t>Extensions:</a:t>
            </a:r>
          </a:p>
          <a:p>
            <a:pPr lvl="1"/>
            <a:r>
              <a:rPr lang="en-US" sz="2000" dirty="0">
                <a:hlinkClick r:id="rId9"/>
              </a:rPr>
              <a:t>https://github.com/microsoft/azuredatastudio/wiki/List-of-Extensions</a:t>
            </a:r>
            <a:endParaRPr lang="en-US" sz="2000" dirty="0" smtClean="0"/>
          </a:p>
          <a:p>
            <a:r>
              <a:rPr lang="en-US" sz="2400" dirty="0" err="1" smtClean="0"/>
              <a:t>SandDance</a:t>
            </a:r>
            <a:r>
              <a:rPr lang="en-US" sz="2400" dirty="0" smtClean="0"/>
              <a:t> website:  </a:t>
            </a:r>
            <a:r>
              <a:rPr lang="en-US" sz="2000" dirty="0" smtClean="0">
                <a:hlinkClick r:id="rId10"/>
              </a:rPr>
              <a:t>https</a:t>
            </a:r>
            <a:r>
              <a:rPr lang="en-US" sz="2000" dirty="0">
                <a:hlinkClick r:id="rId10"/>
              </a:rPr>
              <a:t>://</a:t>
            </a:r>
            <a:r>
              <a:rPr lang="en-US" sz="2000" dirty="0" smtClean="0">
                <a:hlinkClick r:id="rId10"/>
              </a:rPr>
              <a:t>microsoft.github.io/SandDance/</a:t>
            </a:r>
            <a:endParaRPr lang="en-US" sz="2000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50128" y="260824"/>
            <a:ext cx="11032272" cy="645264"/>
          </a:xfrm>
        </p:spPr>
        <p:txBody>
          <a:bodyPr/>
          <a:lstStyle/>
          <a:p>
            <a:pPr lvl="0"/>
            <a:r>
              <a:rPr lang="en-US" sz="4000" dirty="0" smtClean="0"/>
              <a:t>Azure Data Studio - Useful Links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478768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s with Photos">
  <a:themeElements>
    <a:clrScheme name="PacificSource Graphics">
      <a:dk1>
        <a:srgbClr val="5D5B5B"/>
      </a:dk1>
      <a:lt1>
        <a:sysClr val="window" lastClr="FFFFFF"/>
      </a:lt1>
      <a:dk2>
        <a:srgbClr val="21578A"/>
      </a:dk2>
      <a:lt2>
        <a:srgbClr val="A2AD00"/>
      </a:lt2>
      <a:accent1>
        <a:srgbClr val="21578A"/>
      </a:accent1>
      <a:accent2>
        <a:srgbClr val="0099C5"/>
      </a:accent2>
      <a:accent3>
        <a:srgbClr val="92CFF8"/>
      </a:accent3>
      <a:accent4>
        <a:srgbClr val="D1D597"/>
      </a:accent4>
      <a:accent5>
        <a:srgbClr val="A2AD00"/>
      </a:accent5>
      <a:accent6>
        <a:srgbClr val="009C98"/>
      </a:accent6>
      <a:hlink>
        <a:srgbClr val="21578A"/>
      </a:hlink>
      <a:folHlink>
        <a:srgbClr val="21578A"/>
      </a:folHlink>
    </a:clrScheme>
    <a:fontScheme name="PacificSource Slide Fonts">
      <a:majorFont>
        <a:latin typeface="Arial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1ADM_041718.potx" id="{681F64B5-8715-4B5A-9603-353681966C53}" vid="{4B0B3180-4E15-4CE8-8197-4B664B2A18A4}"/>
    </a:ext>
  </a:extLst>
</a:theme>
</file>

<file path=ppt/theme/theme2.xml><?xml version="1.0" encoding="utf-8"?>
<a:theme xmlns:a="http://schemas.openxmlformats.org/drawingml/2006/main" name="Section Header Slide">
  <a:themeElements>
    <a:clrScheme name="PacificSource Graphics">
      <a:dk1>
        <a:srgbClr val="5D5B5B"/>
      </a:dk1>
      <a:lt1>
        <a:sysClr val="window" lastClr="FFFFFF"/>
      </a:lt1>
      <a:dk2>
        <a:srgbClr val="21578A"/>
      </a:dk2>
      <a:lt2>
        <a:srgbClr val="A2AD00"/>
      </a:lt2>
      <a:accent1>
        <a:srgbClr val="21578A"/>
      </a:accent1>
      <a:accent2>
        <a:srgbClr val="0099C5"/>
      </a:accent2>
      <a:accent3>
        <a:srgbClr val="92CFF8"/>
      </a:accent3>
      <a:accent4>
        <a:srgbClr val="D1D597"/>
      </a:accent4>
      <a:accent5>
        <a:srgbClr val="A2AD00"/>
      </a:accent5>
      <a:accent6>
        <a:srgbClr val="009C98"/>
      </a:accent6>
      <a:hlink>
        <a:srgbClr val="21578A"/>
      </a:hlink>
      <a:folHlink>
        <a:srgbClr val="21578A"/>
      </a:folHlink>
    </a:clrScheme>
    <a:fontScheme name="PacificSource Slide Fonts">
      <a:majorFont>
        <a:latin typeface="Arial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1ADM_041718.potx" id="{681F64B5-8715-4B5A-9603-353681966C53}" vid="{30EB1301-6050-4BB4-830A-F0E65FEE3535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" ma:contentTypeID="0x0101003A8369A6E23DA440B7E29DBE89A6293F005B671B449088FD47AEC0607E2A82756C" ma:contentTypeVersion="5" ma:contentTypeDescription="Templates for forms, letters, etc." ma:contentTypeScope="" ma:versionID="8a9f3864c56b839a1c4656079500803d">
  <xsd:schema xmlns:xsd="http://www.w3.org/2001/XMLSchema" xmlns:xs="http://www.w3.org/2001/XMLSchema" xmlns:p="http://schemas.microsoft.com/office/2006/metadata/properties" xmlns:ns2="f5705df2-10d1-415a-a3bd-04b51751145f" xmlns:ns4="6142527f-5967-4a00-be4a-dd0372abbedc" xmlns:ns5="8a3839a0-86dd-45f4-bb05-9fcc07bf5ae5" xmlns:ns6="378df1c4-f6e1-4b2b-9789-456392912b20" targetNamespace="http://schemas.microsoft.com/office/2006/metadata/properties" ma:root="true" ma:fieldsID="13230f3c2a9b2e1c303c38372398d569" ns2:_="" ns4:_="" ns5:_="" ns6:_="">
    <xsd:import namespace="f5705df2-10d1-415a-a3bd-04b51751145f"/>
    <xsd:import namespace="6142527f-5967-4a00-be4a-dd0372abbedc"/>
    <xsd:import namespace="8a3839a0-86dd-45f4-bb05-9fcc07bf5ae5"/>
    <xsd:import namespace="378df1c4-f6e1-4b2b-9789-456392912b2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Template_x0020_Purpose" minOccurs="0"/>
                <xsd:element ref="ns2:Branch_x0020_LocationsTaxHTField0" minOccurs="0"/>
                <xsd:element ref="ns4:TaxCatchAll" minOccurs="0"/>
                <xsd:element ref="ns4:TaxCatchAllLabel" minOccurs="0"/>
                <xsd:element ref="ns2:ja88a4147f04487284a9829a82d11e15" minOccurs="0"/>
                <xsd:element ref="ns2:State" minOccurs="0"/>
                <xsd:element ref="ns2:Notes1" minOccurs="0"/>
                <xsd:element ref="ns2:Print_x0020_Color_x0020_Options" minOccurs="0"/>
                <xsd:element ref="ns5:_dlc_DocId" minOccurs="0"/>
                <xsd:element ref="ns5:_dlc_DocIdUrl" minOccurs="0"/>
                <xsd:element ref="ns5:_dlc_DocIdPersistId" minOccurs="0"/>
                <xsd:element ref="ns6:LOB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705df2-10d1-415a-a3bd-04b51751145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false">
      <xsd:simpleType>
        <xsd:restriction base="dms:Boolean"/>
      </xsd:simpleType>
    </xsd:element>
    <xsd:element name="Template_x0020_Purpose" ma:index="12" nillable="true" ma:displayName="Template Purpose" ma:format="Dropdown" ma:internalName="Template_x0020_Purpose">
      <xsd:simpleType>
        <xsd:restriction base="dms:Choice">
          <xsd:enumeration value="Cubicle name tag"/>
          <xsd:enumeration value="Fax coversheet"/>
          <xsd:enumeration value="Form"/>
          <xsd:enumeration value="Internal"/>
          <xsd:enumeration value="Letterhead"/>
          <xsd:enumeration value="Memo"/>
          <xsd:enumeration value="Notice"/>
          <xsd:enumeration value="PowerPoint"/>
          <xsd:enumeration value="Report cover"/>
          <xsd:enumeration value="Salutation card"/>
          <xsd:enumeration value="Table tent"/>
        </xsd:restriction>
      </xsd:simpleType>
    </xsd:element>
    <xsd:element name="Branch_x0020_LocationsTaxHTField0" ma:index="13" nillable="true" ma:displayName="Branch Locations_0" ma:hidden="true" ma:internalName="Branch_x0020_LocationsTaxHTField0" ma:readOnly="false">
      <xsd:simpleType>
        <xsd:restriction base="dms:Note"/>
      </xsd:simpleType>
    </xsd:element>
    <xsd:element name="ja88a4147f04487284a9829a82d11e15" ma:index="17" nillable="true" ma:taxonomy="true" ma:internalName="ja88a4147f04487284a9829a82d11e15" ma:taxonomyFieldName="Branch_x0020_Locations" ma:displayName="Branch Locations" ma:readOnly="false" ma:default="" ma:fieldId="{3a88a414-7f04-4872-84a9-829a82d11e15}" ma:taxonomyMulti="true" ma:sspId="06971a48-bc01-48f5-8871-11afea2c6ad1" ma:termSetId="7164f5ef-054d-422e-aba1-d41161b74b8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tate" ma:index="18" nillable="true" ma:displayName="State" ma:internalName="Stat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daho"/>
                    <xsd:enumeration value="Montana"/>
                    <xsd:enumeration value="Oregon"/>
                    <xsd:enumeration value="Washington"/>
                  </xsd:restriction>
                </xsd:simpleType>
              </xsd:element>
            </xsd:sequence>
          </xsd:extension>
        </xsd:complexContent>
      </xsd:complexType>
    </xsd:element>
    <xsd:element name="Notes1" ma:index="19" nillable="true" ma:displayName="Notes" ma:internalName="Notes1">
      <xsd:simpleType>
        <xsd:restriction base="dms:Note">
          <xsd:maxLength value="255"/>
        </xsd:restriction>
      </xsd:simpleType>
    </xsd:element>
    <xsd:element name="Print_x0020_Color_x0020_Options" ma:index="20" nillable="true" ma:displayName="Print Color Options" ma:default="Color" ma:format="Dropdown" ma:internalName="Print_x0020_Color_x0020_Options">
      <xsd:simpleType>
        <xsd:restriction base="dms:Choice">
          <xsd:enumeration value="Color"/>
          <xsd:enumeration value="Black and white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42527f-5967-4a00-be4a-dd0372abbedc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e3700477-9bae-4874-84ea-109503d70105}" ma:internalName="TaxCatchAll" ma:showField="CatchAllData" ma:web="8a3839a0-86dd-45f4-bb05-9fcc07bf5ae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5" nillable="true" ma:displayName="Taxonomy Catch All Column1" ma:hidden="true" ma:list="{e3700477-9bae-4874-84ea-109503d70105}" ma:internalName="TaxCatchAllLabel" ma:readOnly="true" ma:showField="CatchAllDataLabel" ma:web="8a3839a0-86dd-45f4-bb05-9fcc07bf5ae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3839a0-86dd-45f4-bb05-9fcc07bf5ae5" elementFormDefault="qualified">
    <xsd:import namespace="http://schemas.microsoft.com/office/2006/documentManagement/types"/>
    <xsd:import namespace="http://schemas.microsoft.com/office/infopath/2007/PartnerControls"/>
    <xsd:element name="_dlc_DocId" ma:index="21" nillable="true" ma:displayName="Document ID Value" ma:description="The value of the document ID assigned to this item." ma:internalName="_dlc_DocId0" ma:readOnly="true">
      <xsd:simpleType>
        <xsd:restriction base="dms:Text"/>
      </xsd:simpleType>
    </xsd:element>
    <xsd:element name="_dlc_DocIdUrl" ma:index="22" nillable="true" ma:displayName="Document ID" ma:description="Permanent link to this document." ma:hidden="true" ma:internalName="_dlc_DocIdUrl0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3" nillable="true" ma:displayName="Persist ID" ma:description="Keep ID on add." ma:hidden="true" ma:internalName="_dlc_DocIdPersistId0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8df1c4-f6e1-4b2b-9789-456392912b20" elementFormDefault="qualified">
    <xsd:import namespace="http://schemas.microsoft.com/office/2006/documentManagement/types"/>
    <xsd:import namespace="http://schemas.microsoft.com/office/infopath/2007/PartnerControls"/>
    <xsd:element name="LOB" ma:index="24" nillable="true" ma:displayName="LOB" ma:default="Choose one" ma:format="Dropdown" ma:internalName="LOB">
      <xsd:simpleType>
        <xsd:restriction base="dms:Choice">
          <xsd:enumeration value="Choose one"/>
          <xsd:enumeration value="All"/>
          <xsd:enumeration value="Commercial"/>
          <xsd:enumeration value="Medicaid"/>
          <xsd:enumeration value="Medicare"/>
          <xsd:enumeration value="PSA"/>
          <xsd:enumeration value="Internal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11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1 xmlns="f5705df2-10d1-415a-a3bd-04b51751145f" xsi:nil="true"/>
    <Print_x0020_Color_x0020_Options xmlns="f5705df2-10d1-415a-a3bd-04b51751145f">Color</Print_x0020_Color_x0020_Options>
    <Template_x0020_Purpose xmlns="f5705df2-10d1-415a-a3bd-04b51751145f">PowerPoint</Template_x0020_Purpose>
    <State xmlns="f5705df2-10d1-415a-a3bd-04b51751145f">
      <Value>Idaho</Value>
      <Value>Montana</Value>
      <Value>Oregon</Value>
      <Value>Washington</Value>
    </State>
    <_dlc_DocIdUrl xmlns="8a3839a0-86dd-45f4-bb05-9fcc07bf5ae5">
      <Url>https://psweb13.pacificsource.com/DocSpace/InternalDocSpace/_layouts/15/DocIdRedir.aspx?ID=PSWEB-215-120</Url>
      <Description>PSWEB-215-120</Description>
    </_dlc_DocIdUrl>
    <_dlc_DocIdPersistId xmlns="f5705df2-10d1-415a-a3bd-04b51751145f" xsi:nil="true"/>
    <ja88a4147f04487284a9829a82d11e15 xmlns="f5705df2-10d1-415a-a3bd-04b51751145f">
      <Terms xmlns="http://schemas.microsoft.com/office/infopath/2007/PartnerControls"/>
    </ja88a4147f04487284a9829a82d11e15>
    <_dlc_DocId xmlns="8a3839a0-86dd-45f4-bb05-9fcc07bf5ae5">PSWEB-215-120</_dlc_DocId>
    <TaxCatchAll xmlns="6142527f-5967-4a00-be4a-dd0372abbedc"/>
    <LOB xmlns="378df1c4-f6e1-4b2b-9789-456392912b20">All</LOB>
    <Branch_x0020_LocationsTaxHTField0 xmlns="f5705df2-10d1-415a-a3bd-04b51751145f" xsi:nil="true"/>
  </documentManagement>
</p:properties>
</file>

<file path=customXml/item5.xml><?xml version="1.0" encoding="utf-8"?>
<?mso-contentType ?>
<SharedContentType xmlns="Microsoft.SharePoint.Taxonomy.ContentTypeSync" SourceId="c449945a-05aa-448f-adec-1ffd47d003be" ContentTypeId="0x01010017C57CA934483A4B8A81D7774747CBA4" PreviousValue="false"/>
</file>

<file path=customXml/itemProps1.xml><?xml version="1.0" encoding="utf-8"?>
<ds:datastoreItem xmlns:ds="http://schemas.openxmlformats.org/officeDocument/2006/customXml" ds:itemID="{1E14EC6A-1B57-4C84-B892-CC833EA9BDD4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ECBC9493-C9A1-4043-8358-DF743DE9A89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5365F00-04D1-43CC-9050-AB84C6DFBC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705df2-10d1-415a-a3bd-04b51751145f"/>
    <ds:schemaRef ds:uri="6142527f-5967-4a00-be4a-dd0372abbedc"/>
    <ds:schemaRef ds:uri="8a3839a0-86dd-45f4-bb05-9fcc07bf5ae5"/>
    <ds:schemaRef ds:uri="378df1c4-f6e1-4b2b-9789-456392912b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4F524B78-05DD-4528-851A-7DFEB200754D}">
  <ds:schemaRefs>
    <ds:schemaRef ds:uri="378df1c4-f6e1-4b2b-9789-456392912b20"/>
    <ds:schemaRef ds:uri="f5705df2-10d1-415a-a3bd-04b51751145f"/>
    <ds:schemaRef ds:uri="http://purl.org/dc/elements/1.1/"/>
    <ds:schemaRef ds:uri="http://schemas.microsoft.com/office/2006/metadata/properties"/>
    <ds:schemaRef ds:uri="8a3839a0-86dd-45f4-bb05-9fcc07bf5ae5"/>
    <ds:schemaRef ds:uri="http://schemas.microsoft.com/office/2006/documentManagement/types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6142527f-5967-4a00-be4a-dd0372abbedc"/>
    <ds:schemaRef ds:uri="http://www.w3.org/XML/1998/namespace"/>
  </ds:schemaRefs>
</ds:datastoreItem>
</file>

<file path=customXml/itemProps5.xml><?xml version="1.0" encoding="utf-8"?>
<ds:datastoreItem xmlns:ds="http://schemas.openxmlformats.org/officeDocument/2006/customXml" ds:itemID="{A85DC931-8542-444F-9CBD-6FE17824862F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PS_template</Template>
  <TotalTime>24227</TotalTime>
  <Words>753</Words>
  <Application>Microsoft Office PowerPoint</Application>
  <PresentationFormat>Widescreen</PresentationFormat>
  <Paragraphs>114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Title Slides with Photos</vt:lpstr>
      <vt:lpstr>Section Header 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PacificSource Health Plans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Jody Pilsworth</dc:creator>
  <cp:lastModifiedBy>Jody Pilsworth</cp:lastModifiedBy>
  <cp:revision>348</cp:revision>
  <dcterms:created xsi:type="dcterms:W3CDTF">2019-03-31T18:17:54Z</dcterms:created>
  <dcterms:modified xsi:type="dcterms:W3CDTF">2020-08-13T03:11:58Z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0x0101003A8369A6E23DA440B7E29DBE89A6293F005B671B449088FD47AEC0607E2A82756C</vt:lpwstr>
  </property>
  <property fmtid="{D5CDD505-2E9C-101B-9397-08002B2CF9AE}" pid="3" name="Branch Locations">
    <vt:lpwstr/>
  </property>
  <property fmtid="{D5CDD505-2E9C-101B-9397-08002B2CF9AE}" pid="4" name="_dlc_DocIdItemGuid">
    <vt:lpwstr>1e18aaf1-f6b8-42c1-941b-7edd27d2695a</vt:lpwstr>
  </property>
</Properties>
</file>